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482" autoAdjust="0"/>
  </p:normalViewPr>
  <p:slideViewPr>
    <p:cSldViewPr>
      <p:cViewPr>
        <p:scale>
          <a:sx n="75" d="100"/>
          <a:sy n="75" d="100"/>
        </p:scale>
        <p:origin x="-2634" y="-7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171450" y="304800"/>
            <a:ext cx="6521958" cy="804672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158749" y="7138617"/>
            <a:ext cx="6542532" cy="177544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133600"/>
            <a:ext cx="5829300" cy="2373477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4741334"/>
            <a:ext cx="4800600" cy="196426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544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930401"/>
            <a:ext cx="1543050" cy="5983111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930400"/>
            <a:ext cx="4514850" cy="5983112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71450" y="304800"/>
            <a:ext cx="6521958" cy="6315456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4535579" y="5604789"/>
            <a:ext cx="2157322" cy="95203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1964490" y="5433720"/>
            <a:ext cx="4158386" cy="11335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121546" y="5450083"/>
            <a:ext cx="4100985" cy="1032363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4207117" y="5432233"/>
            <a:ext cx="2481000" cy="86873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158749" y="5411407"/>
            <a:ext cx="6542532" cy="1773165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524" y="3284747"/>
            <a:ext cx="5829300" cy="2032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5524" y="1916598"/>
            <a:ext cx="4813301" cy="125306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07491" y="3572256"/>
            <a:ext cx="2866644" cy="45963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3572256"/>
            <a:ext cx="2866644" cy="45963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3570819"/>
            <a:ext cx="2866644" cy="853016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4572001"/>
            <a:ext cx="2865041" cy="359621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6150" y="3570817"/>
            <a:ext cx="2866644" cy="853016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4572001"/>
            <a:ext cx="2866644" cy="359621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3165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71450" y="304800"/>
            <a:ext cx="6521958" cy="1901952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775201"/>
            <a:ext cx="2514600" cy="2540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158749" y="952255"/>
            <a:ext cx="6542532" cy="177544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685800" y="3048000"/>
            <a:ext cx="2514600" cy="1670304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972" y="2438400"/>
            <a:ext cx="2928057" cy="508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71450" y="304800"/>
            <a:ext cx="6521958" cy="804672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158749" y="7138617"/>
            <a:ext cx="6542532" cy="177544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5617" y="451556"/>
            <a:ext cx="2859484" cy="3239912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1250" y="3714045"/>
            <a:ext cx="2863850" cy="322862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8650" y="1828800"/>
            <a:ext cx="2674620" cy="390144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71450" y="304800"/>
            <a:ext cx="6521958" cy="329184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158749" y="2239239"/>
            <a:ext cx="6542532" cy="177316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451104"/>
            <a:ext cx="6172200" cy="16703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2754" y="8333553"/>
            <a:ext cx="284001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E034489-4BD5-464A-94C6-A433524C1F81}" type="datetimeFigureOut">
              <a:rPr lang="ru-RU" smtClean="0"/>
              <a:t>09.12.2014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229" y="8333553"/>
            <a:ext cx="284001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93316" y="8333552"/>
            <a:ext cx="87137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312A640-3D2C-42C9-9201-C83CB585EE5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4051" y="3567289"/>
            <a:ext cx="5556250" cy="4600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845" y="1043608"/>
            <a:ext cx="6120680" cy="648072"/>
          </a:xfrm>
        </p:spPr>
        <p:txBody>
          <a:bodyPr>
            <a:normAutofit/>
          </a:bodyPr>
          <a:lstStyle/>
          <a:p>
            <a:endParaRPr lang="ru-RU" sz="1200" b="1" dirty="0">
              <a:solidFill>
                <a:srgbClr val="7030A0"/>
              </a:solidFill>
              <a:latin typeface="Palatino Linotyp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970" y="7523099"/>
            <a:ext cx="1997939" cy="873733"/>
          </a:xfrm>
        </p:spPr>
        <p:txBody>
          <a:bodyPr>
            <a:noAutofit/>
          </a:bodyPr>
          <a:lstStyle/>
          <a:p>
            <a:pPr algn="l"/>
            <a:r>
              <a:rPr lang="tt-RU" sz="1200" b="1" i="1" dirty="0" smtClean="0">
                <a:solidFill>
                  <a:srgbClr val="FF0000"/>
                </a:solidFill>
                <a:latin typeface="Palatino Linotype" pitchFamily="18" charset="0"/>
              </a:rPr>
              <a:t>Бәйрәмнәрне  бик яратабыз. “Көзге бал” бәйрәмен бик күңелле итеп үткәреп җибәрдек. Хәзерге көндә Яңа ел бәйрәменә әзерләнәбез.</a:t>
            </a:r>
            <a:endParaRPr lang="ru-RU" sz="1200" b="1" i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1626" y="839683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t-RU" sz="1200" b="1" dirty="0" smtClean="0">
              <a:solidFill>
                <a:srgbClr val="7030A0"/>
              </a:solidFill>
            </a:endParaRPr>
          </a:p>
          <a:p>
            <a:r>
              <a:rPr lang="tt-RU" sz="1200" b="1" dirty="0" smtClean="0">
                <a:solidFill>
                  <a:srgbClr val="0070C0"/>
                </a:solidFill>
              </a:rPr>
              <a:t>Редколлегия: 1 нче сыйныф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24" y="2013359"/>
            <a:ext cx="1664415" cy="1811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9823" y="3761268"/>
            <a:ext cx="3429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200" b="1" i="1" dirty="0" smtClean="0">
              <a:solidFill>
                <a:schemeClr val="bg1"/>
              </a:solidFill>
            </a:endParaRPr>
          </a:p>
          <a:p>
            <a:r>
              <a:rPr lang="ru-RU" sz="1200" b="1" i="1" dirty="0" smtClean="0">
                <a:solidFill>
                  <a:schemeClr val="bg1"/>
                </a:solidFill>
              </a:rPr>
              <a:t>Ап-</a:t>
            </a:r>
            <a:r>
              <a:rPr lang="ru-RU" sz="1200" b="1" i="1" dirty="0" err="1" smtClean="0">
                <a:solidFill>
                  <a:schemeClr val="bg1"/>
                </a:solidFill>
              </a:rPr>
              <a:t>ак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карларга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уралып</a:t>
            </a:r>
            <a:endParaRPr lang="ru-RU" sz="1200" b="1" i="1" dirty="0" smtClean="0">
              <a:solidFill>
                <a:schemeClr val="bg1"/>
              </a:solidFill>
            </a:endParaRPr>
          </a:p>
          <a:p>
            <a:r>
              <a:rPr lang="ru-RU" sz="1200" b="1" i="1" dirty="0" err="1" smtClean="0">
                <a:solidFill>
                  <a:schemeClr val="bg1"/>
                </a:solidFill>
              </a:rPr>
              <a:t>Син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киләсен</a:t>
            </a:r>
            <a:r>
              <a:rPr lang="ru-RU" sz="1200" b="1" i="1" dirty="0" smtClean="0">
                <a:solidFill>
                  <a:schemeClr val="bg1"/>
                </a:solidFill>
              </a:rPr>
              <a:t>, </a:t>
            </a:r>
            <a:r>
              <a:rPr lang="ru-RU" sz="1200" b="1" i="1" dirty="0" err="1" smtClean="0">
                <a:solidFill>
                  <a:schemeClr val="bg1"/>
                </a:solidFill>
              </a:rPr>
              <a:t>Яңа</a:t>
            </a:r>
            <a:r>
              <a:rPr lang="ru-RU" sz="1200" b="1" i="1" dirty="0" smtClean="0">
                <a:solidFill>
                  <a:schemeClr val="bg1"/>
                </a:solidFill>
              </a:rPr>
              <a:t> ел!</a:t>
            </a:r>
          </a:p>
          <a:p>
            <a:r>
              <a:rPr lang="ru-RU" sz="1200" b="1" i="1" dirty="0" smtClean="0">
                <a:solidFill>
                  <a:schemeClr val="bg1"/>
                </a:solidFill>
              </a:rPr>
              <a:t>Ак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карлардай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ак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бәхетле</a:t>
            </a:r>
            <a:r>
              <a:rPr lang="ru-RU" sz="1200" b="1" i="1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sz="1200" b="1" i="1" dirty="0" err="1" smtClean="0">
                <a:solidFill>
                  <a:schemeClr val="bg1"/>
                </a:solidFill>
              </a:rPr>
              <a:t>Булсын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безнең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яңа</a:t>
            </a:r>
            <a:r>
              <a:rPr lang="ru-RU" sz="1200" b="1" i="1" dirty="0" smtClean="0">
                <a:solidFill>
                  <a:schemeClr val="bg1"/>
                </a:solidFill>
              </a:rPr>
              <a:t> </a:t>
            </a:r>
            <a:r>
              <a:rPr lang="ru-RU" sz="1200" b="1" i="1" dirty="0" err="1" smtClean="0">
                <a:solidFill>
                  <a:schemeClr val="bg1"/>
                </a:solidFill>
              </a:rPr>
              <a:t>юл</a:t>
            </a:r>
            <a:r>
              <a:rPr lang="ru-RU" sz="1200" b="1" i="1" dirty="0" smtClean="0">
                <a:solidFill>
                  <a:schemeClr val="bg1"/>
                </a:solidFill>
              </a:rPr>
              <a:t>.</a:t>
            </a:r>
            <a:endParaRPr lang="ru-RU" sz="1200" b="1" i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24" y="6009040"/>
            <a:ext cx="1072400" cy="142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9" y="424495"/>
            <a:ext cx="1223318" cy="11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09500" y="2048383"/>
            <a:ext cx="26945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200" i="1" dirty="0" smtClean="0">
                <a:latin typeface="Palatino Linotype" pitchFamily="18" charset="0"/>
              </a:rPr>
              <a:t>     </a:t>
            </a:r>
            <a:r>
              <a:rPr lang="tt-RU" sz="1200" b="1" i="1" dirty="0" smtClean="0">
                <a:solidFill>
                  <a:srgbClr val="002060"/>
                </a:solidFill>
                <a:latin typeface="Palatino Linotype" pitchFamily="18" charset="0"/>
              </a:rPr>
              <a:t>Без быел 1 нче сыйныфка укырга кердек. Барыбыз бергә 4 укучы- 3 кыз, 1 малай укыйбыз. Укытучы апабыз ярдәме белән тырышып хәрефләр өйрәнәбез, сүзләр язабыз.     </a:t>
            </a:r>
          </a:p>
          <a:p>
            <a:r>
              <a:rPr lang="tt-RU" sz="1200" b="1" i="1" dirty="0">
                <a:solidFill>
                  <a:srgbClr val="002060"/>
                </a:solidFill>
                <a:latin typeface="Palatino Linotype" pitchFamily="18" charset="0"/>
              </a:rPr>
              <a:t> </a:t>
            </a:r>
            <a:r>
              <a:rPr lang="tt-RU" sz="1200" b="1" i="1" dirty="0" smtClean="0">
                <a:solidFill>
                  <a:srgbClr val="002060"/>
                </a:solidFill>
                <a:latin typeface="Palatino Linotype" pitchFamily="18" charset="0"/>
              </a:rPr>
              <a:t>  Математика фәне белән таныштык. Математика дәресендә саннарны кушабыз, алабыз.</a:t>
            </a:r>
            <a:endParaRPr lang="ru-RU" sz="1200" b="1" i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22" y="2014512"/>
            <a:ext cx="1749716" cy="2617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69" y="4670383"/>
            <a:ext cx="1091250" cy="1452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29618" y="7523099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   </a:t>
            </a:r>
            <a:r>
              <a:rPr lang="tt-RU" sz="1200" b="1" i="1" dirty="0" smtClean="0">
                <a:solidFill>
                  <a:srgbClr val="FF0000"/>
                </a:solidFill>
                <a:latin typeface="Palatino Linotype" pitchFamily="18" charset="0"/>
              </a:rPr>
              <a:t>Тәнәфесләрне дә кызыклы итеп үткәрергә тырышабыз</a:t>
            </a:r>
            <a:r>
              <a:rPr lang="tt-RU" sz="1200" b="1" i="1" dirty="0">
                <a:solidFill>
                  <a:srgbClr val="FF0000"/>
                </a:solidFill>
                <a:latin typeface="Palatino Linotype" pitchFamily="18" charset="0"/>
              </a:rPr>
              <a:t>,</a:t>
            </a:r>
            <a:r>
              <a:rPr lang="tt-RU" sz="1200" b="1" i="1" dirty="0" smtClean="0">
                <a:solidFill>
                  <a:srgbClr val="FF0000"/>
                </a:solidFill>
                <a:latin typeface="Palatino Linotype" pitchFamily="18" charset="0"/>
              </a:rPr>
              <a:t> кызыклы уеннар уйныйбыз.</a:t>
            </a:r>
            <a:endParaRPr lang="ru-RU" sz="1200" b="1" i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642" y="6097642"/>
            <a:ext cx="1046358" cy="1394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722" y="4847559"/>
            <a:ext cx="1076780" cy="1433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24909" y="4119980"/>
            <a:ext cx="2572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1200" dirty="0" smtClean="0">
                <a:solidFill>
                  <a:srgbClr val="FF0000"/>
                </a:solidFill>
                <a:latin typeface="Palatino Linotype" pitchFamily="18" charset="0"/>
              </a:rPr>
              <a:t>   </a:t>
            </a:r>
          </a:p>
          <a:p>
            <a:pPr algn="ctr"/>
            <a:r>
              <a:rPr lang="tt-RU" sz="1200" b="1" i="1" dirty="0" smtClean="0">
                <a:solidFill>
                  <a:schemeClr val="bg1"/>
                </a:solidFill>
                <a:latin typeface="Palatino Linotype" pitchFamily="18" charset="0"/>
              </a:rPr>
              <a:t>Әле өч ай гына укысак та сөенерлек нәтиҗәләребез дә бар:</a:t>
            </a:r>
          </a:p>
          <a:p>
            <a:pPr marL="171450" indent="-171450">
              <a:buFont typeface="Wingdings" pitchFamily="2" charset="2"/>
              <a:buChar char="q"/>
            </a:pP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“Надо жить честно” – район конкурсы 3 урын</a:t>
            </a:r>
          </a:p>
          <a:p>
            <a:pPr marL="171450" indent="-171450">
              <a:buFont typeface="Wingdings" pitchFamily="2" charset="2"/>
              <a:buChar char="q"/>
            </a:pP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“Парламент дәрес - 2014” </a:t>
            </a: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район конкурсы – 3 урын</a:t>
            </a:r>
          </a:p>
          <a:p>
            <a:pPr marL="171450" indent="-171450">
              <a:buFont typeface="Wingdings" pitchFamily="2" charset="2"/>
              <a:buChar char="q"/>
            </a:pP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“СтранаБезопасности” – Бөтенрәсәй конкурсы  - </a:t>
            </a: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катнашу</a:t>
            </a:r>
          </a:p>
          <a:p>
            <a:pPr marL="171450" indent="-171450">
              <a:buFont typeface="Wingdings" pitchFamily="2" charset="2"/>
              <a:buChar char="q"/>
            </a:pPr>
            <a:r>
              <a:rPr lang="tt-RU" sz="1200" b="1" dirty="0" smtClean="0">
                <a:solidFill>
                  <a:srgbClr val="FF0000"/>
                </a:solidFill>
                <a:latin typeface="Palatino Linotype" pitchFamily="18" charset="0"/>
              </a:rPr>
              <a:t>“Минем укытучым” – район катнашу</a:t>
            </a:r>
            <a:endParaRPr lang="ru-RU" sz="1200" b="1" dirty="0">
              <a:solidFill>
                <a:srgbClr val="FF0000"/>
              </a:solidFill>
              <a:latin typeface="Palatino Linotype" pitchFamily="18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187" y="6362885"/>
            <a:ext cx="1340204" cy="23204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11" name="TextBox 10"/>
          <p:cNvSpPr txBox="1"/>
          <p:nvPr/>
        </p:nvSpPr>
        <p:spPr>
          <a:xfrm>
            <a:off x="1326757" y="202556"/>
            <a:ext cx="5300719" cy="1631216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0070C0"/>
                </a:solidFill>
                <a:latin typeface="Palatino Linotype" pitchFamily="18" charset="0"/>
              </a:rPr>
              <a:t>Укырга</a:t>
            </a:r>
            <a:r>
              <a:rPr lang="ru-RU" b="1" i="1" dirty="0" smtClean="0">
                <a:solidFill>
                  <a:srgbClr val="0070C0"/>
                </a:solidFill>
                <a:latin typeface="Palatino Linotype" pitchFamily="18" charset="0"/>
              </a:rPr>
              <a:t>, </a:t>
            </a:r>
            <a:r>
              <a:rPr lang="ru-RU" b="1" i="1" dirty="0" err="1">
                <a:solidFill>
                  <a:srgbClr val="0070C0"/>
                </a:solidFill>
                <a:latin typeface="Palatino Linotype" pitchFamily="18" charset="0"/>
              </a:rPr>
              <a:t>хезмәткә</a:t>
            </a:r>
            <a:r>
              <a:rPr lang="ru-RU" b="1" i="1" dirty="0">
                <a:solidFill>
                  <a:srgbClr val="0070C0"/>
                </a:solidFill>
                <a:latin typeface="Palatino Linotype" pitchFamily="18" charset="0"/>
              </a:rPr>
              <a:t>, </a:t>
            </a:r>
            <a:r>
              <a:rPr lang="ru-RU" b="1" i="1" dirty="0" err="1" smtClean="0">
                <a:solidFill>
                  <a:srgbClr val="0070C0"/>
                </a:solidFill>
                <a:latin typeface="Palatino Linotype" pitchFamily="18" charset="0"/>
              </a:rPr>
              <a:t>уенга</a:t>
            </a:r>
            <a:r>
              <a:rPr lang="ru-RU" b="1" i="1" dirty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b="1" i="1" dirty="0" err="1">
                <a:solidFill>
                  <a:srgbClr val="0070C0"/>
                </a:solidFill>
                <a:latin typeface="Palatino Linotype" pitchFamily="18" charset="0"/>
              </a:rPr>
              <a:t>чакыра</a:t>
            </a:r>
            <a:r>
              <a:rPr lang="ru-RU" b="1" i="1" dirty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  <a:latin typeface="Palatino Linotype" pitchFamily="18" charset="0"/>
              </a:rPr>
              <a:t>кыңгырау</a:t>
            </a:r>
            <a:r>
              <a:rPr lang="ru-RU" b="1" i="1" dirty="0" smtClean="0">
                <a:solidFill>
                  <a:srgbClr val="0070C0"/>
                </a:solidFill>
                <a:latin typeface="Palatino Linotype" pitchFamily="18" charset="0"/>
              </a:rPr>
              <a:t>    </a:t>
            </a:r>
            <a:r>
              <a:rPr lang="ru-RU" b="1" i="1" dirty="0" smtClean="0">
                <a:solidFill>
                  <a:srgbClr val="0070C0"/>
                </a:solidFill>
              </a:rPr>
              <a:t>7+</a:t>
            </a:r>
            <a:r>
              <a:rPr lang="ru-RU" b="1" i="1" dirty="0">
                <a:solidFill>
                  <a:srgbClr val="0070C0"/>
                </a:solidFill>
              </a:rPr>
              <a:t/>
            </a:r>
            <a:br>
              <a:rPr lang="ru-RU" b="1" i="1" dirty="0">
                <a:solidFill>
                  <a:srgbClr val="0070C0"/>
                </a:solidFill>
              </a:rPr>
            </a:br>
            <a:endParaRPr lang="ru-RU" b="1" i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Palatino Linotype" pitchFamily="18" charset="0"/>
              </a:rPr>
              <a:t>К Ы Ң Г Ы Р А У </a:t>
            </a:r>
            <a:r>
              <a:rPr lang="ru-RU" sz="1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№1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7072" y="1183515"/>
            <a:ext cx="24444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Palatino Linotype" pitchFamily="18" charset="0"/>
              </a:rPr>
              <a:t>«Кече -  </a:t>
            </a:r>
            <a:r>
              <a:rPr lang="ru-RU" sz="1200" b="1" dirty="0" err="1" smtClean="0">
                <a:solidFill>
                  <a:srgbClr val="0070C0"/>
                </a:solidFill>
                <a:latin typeface="Palatino Linotype" pitchFamily="18" charset="0"/>
              </a:rPr>
              <a:t>Елга</a:t>
            </a:r>
            <a:r>
              <a:rPr lang="ru-RU" sz="1200" b="1" dirty="0" smtClean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sz="1200" b="1" dirty="0" err="1" smtClean="0">
                <a:solidFill>
                  <a:srgbClr val="0070C0"/>
                </a:solidFill>
                <a:latin typeface="Palatino Linotype" pitchFamily="18" charset="0"/>
              </a:rPr>
              <a:t>урта</a:t>
            </a:r>
            <a:r>
              <a:rPr lang="ru-RU" sz="1200" b="1" dirty="0" smtClean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sz="1200" b="1" dirty="0" err="1" smtClean="0">
                <a:solidFill>
                  <a:srgbClr val="0070C0"/>
                </a:solidFill>
                <a:latin typeface="Palatino Linotype" pitchFamily="18" charset="0"/>
              </a:rPr>
              <a:t>гомуми</a:t>
            </a:r>
            <a:r>
              <a:rPr lang="ru-RU" sz="1200" b="1" dirty="0" smtClean="0">
                <a:solidFill>
                  <a:srgbClr val="0070C0"/>
                </a:solidFill>
                <a:latin typeface="Palatino Linotype" pitchFamily="18" charset="0"/>
              </a:rPr>
              <a:t> </a:t>
            </a:r>
            <a:r>
              <a:rPr lang="ru-RU" sz="1200" b="1" dirty="0" err="1" smtClean="0">
                <a:solidFill>
                  <a:srgbClr val="0070C0"/>
                </a:solidFill>
                <a:latin typeface="Palatino Linotype" pitchFamily="18" charset="0"/>
              </a:rPr>
              <a:t>белем</a:t>
            </a:r>
            <a:r>
              <a:rPr lang="ru-RU" sz="1200" b="1" dirty="0" smtClean="0">
                <a:solidFill>
                  <a:srgbClr val="0070C0"/>
                </a:solidFill>
                <a:latin typeface="Palatino Linotype" pitchFamily="18" charset="0"/>
              </a:rPr>
              <a:t> м</a:t>
            </a:r>
            <a:r>
              <a:rPr lang="tt-RU" sz="1200" b="1" dirty="0" smtClean="0">
                <a:solidFill>
                  <a:srgbClr val="0070C0"/>
                </a:solidFill>
                <a:latin typeface="Palatino Linotype" pitchFamily="18" charset="0"/>
              </a:rPr>
              <a:t>әктәбе”нең 1 нче сыйныф иҗаты</a:t>
            </a:r>
            <a:endParaRPr lang="ru-RU" sz="1200" b="1" dirty="0" smtClean="0">
              <a:solidFill>
                <a:srgbClr val="0070C0"/>
              </a:solidFill>
              <a:latin typeface="Palatino Linotype" pitchFamily="18" charset="0"/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04677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73</TotalTime>
  <Words>172</Words>
  <Application>Microsoft Office PowerPoint</Application>
  <PresentationFormat>Экран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Кыңгырау №1 “Укырга, хезмәткә, уенга, чакыра кыңгырау” “Кече Елга гомуми урта белем мәктәбе 1 нче сыйныф “</dc:title>
  <dc:creator>RaihanaApa</dc:creator>
  <cp:lastModifiedBy>Raihana</cp:lastModifiedBy>
  <cp:revision>11</cp:revision>
  <dcterms:created xsi:type="dcterms:W3CDTF">2014-12-08T07:51:42Z</dcterms:created>
  <dcterms:modified xsi:type="dcterms:W3CDTF">2014-12-09T11:15:17Z</dcterms:modified>
</cp:coreProperties>
</file>